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2"/>
  </p:handoutMasterIdLst>
  <p:sldIdLst>
    <p:sldId id="256" r:id="rId2"/>
    <p:sldId id="257" r:id="rId3"/>
    <p:sldId id="258" r:id="rId4"/>
    <p:sldId id="260" r:id="rId5"/>
    <p:sldId id="261" r:id="rId6"/>
    <p:sldId id="276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9788E-A900-4573-AF42-ACFDC5B6CB38}" type="datetimeFigureOut">
              <a:rPr lang="et-EE" smtClean="0"/>
              <a:t>17.03.2020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AAE79-A9A9-4BA8-9EE4-60B7488374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99652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73319CB-6F10-4142-90F1-F175C56F7B8D}" type="datetimeFigureOut">
              <a:rPr lang="et-EE" smtClean="0"/>
              <a:t>17.03.2020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CC198D3-BFA7-433B-B099-134D818431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5790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19CB-6F10-4142-90F1-F175C56F7B8D}" type="datetimeFigureOut">
              <a:rPr lang="et-EE" smtClean="0"/>
              <a:t>17.03.2020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98D3-BFA7-433B-B099-134D818431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1481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19CB-6F10-4142-90F1-F175C56F7B8D}" type="datetimeFigureOut">
              <a:rPr lang="et-EE" smtClean="0"/>
              <a:t>17.03.2020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98D3-BFA7-433B-B099-134D818431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92851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19CB-6F10-4142-90F1-F175C56F7B8D}" type="datetimeFigureOut">
              <a:rPr lang="et-EE" smtClean="0"/>
              <a:t>17.03.2020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98D3-BFA7-433B-B099-134D818431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46309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19CB-6F10-4142-90F1-F175C56F7B8D}" type="datetimeFigureOut">
              <a:rPr lang="et-EE" smtClean="0"/>
              <a:t>17.03.2020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98D3-BFA7-433B-B099-134D818431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15723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19CB-6F10-4142-90F1-F175C56F7B8D}" type="datetimeFigureOut">
              <a:rPr lang="et-EE" smtClean="0"/>
              <a:t>17.03.2020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98D3-BFA7-433B-B099-134D818431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12824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19CB-6F10-4142-90F1-F175C56F7B8D}" type="datetimeFigureOut">
              <a:rPr lang="et-EE" smtClean="0"/>
              <a:t>17.03.2020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98D3-BFA7-433B-B099-134D818431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30232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73319CB-6F10-4142-90F1-F175C56F7B8D}" type="datetimeFigureOut">
              <a:rPr lang="et-EE" smtClean="0"/>
              <a:t>17.03.2020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98D3-BFA7-433B-B099-134D818431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6031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73319CB-6F10-4142-90F1-F175C56F7B8D}" type="datetimeFigureOut">
              <a:rPr lang="et-EE" smtClean="0"/>
              <a:t>17.03.2020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98D3-BFA7-433B-B099-134D818431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1965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19CB-6F10-4142-90F1-F175C56F7B8D}" type="datetimeFigureOut">
              <a:rPr lang="et-EE" smtClean="0"/>
              <a:t>17.03.2020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98D3-BFA7-433B-B099-134D818431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0166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19CB-6F10-4142-90F1-F175C56F7B8D}" type="datetimeFigureOut">
              <a:rPr lang="et-EE" smtClean="0"/>
              <a:t>17.03.2020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98D3-BFA7-433B-B099-134D818431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992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19CB-6F10-4142-90F1-F175C56F7B8D}" type="datetimeFigureOut">
              <a:rPr lang="et-EE" smtClean="0"/>
              <a:t>17.03.2020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98D3-BFA7-433B-B099-134D818431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1976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19CB-6F10-4142-90F1-F175C56F7B8D}" type="datetimeFigureOut">
              <a:rPr lang="et-EE" smtClean="0"/>
              <a:t>17.03.2020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98D3-BFA7-433B-B099-134D818431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9355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19CB-6F10-4142-90F1-F175C56F7B8D}" type="datetimeFigureOut">
              <a:rPr lang="et-EE" smtClean="0"/>
              <a:t>17.03.2020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98D3-BFA7-433B-B099-134D818431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9819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19CB-6F10-4142-90F1-F175C56F7B8D}" type="datetimeFigureOut">
              <a:rPr lang="et-EE" smtClean="0"/>
              <a:t>17.03.2020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98D3-BFA7-433B-B099-134D818431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9680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19CB-6F10-4142-90F1-F175C56F7B8D}" type="datetimeFigureOut">
              <a:rPr lang="et-EE" smtClean="0"/>
              <a:t>17.03.2020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98D3-BFA7-433B-B099-134D818431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662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19CB-6F10-4142-90F1-F175C56F7B8D}" type="datetimeFigureOut">
              <a:rPr lang="et-EE" smtClean="0"/>
              <a:t>17.03.2020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98D3-BFA7-433B-B099-134D818431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6966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73319CB-6F10-4142-90F1-F175C56F7B8D}" type="datetimeFigureOut">
              <a:rPr lang="et-EE" smtClean="0"/>
              <a:t>17.03.2020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t-EE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CC198D3-BFA7-433B-B099-134D818431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74768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Pressiteade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34690"/>
            <a:ext cx="9144000" cy="124691"/>
          </a:xfrm>
        </p:spPr>
        <p:txBody>
          <a:bodyPr>
            <a:normAutofit fontScale="25000" lnSpcReduction="20000"/>
          </a:bodyPr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45431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Pressiteate vorm IV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	</a:t>
            </a:r>
          </a:p>
          <a:p>
            <a:pPr marL="0" indent="0">
              <a:buNone/>
            </a:pPr>
            <a:r>
              <a:rPr lang="et-EE" dirty="0"/>
              <a:t>	</a:t>
            </a:r>
            <a:r>
              <a:rPr lang="et-EE" sz="3600" dirty="0" smtClean="0"/>
              <a:t>Korralduslik infolõik, mis vajalik 	teadetes</a:t>
            </a:r>
            <a:r>
              <a:rPr lang="et-EE" sz="3600" dirty="0"/>
              <a:t>, mille </a:t>
            </a:r>
            <a:r>
              <a:rPr lang="et-EE" sz="3600" dirty="0" smtClean="0"/>
              <a:t>	puhul </a:t>
            </a:r>
            <a:r>
              <a:rPr lang="et-EE" sz="3600" dirty="0"/>
              <a:t>peavad </a:t>
            </a:r>
            <a:r>
              <a:rPr lang="et-EE" sz="3600" dirty="0" smtClean="0"/>
              <a:t>	ajakirjanikud saama täiendavat 	infot: nt registreerumisnõuded</a:t>
            </a:r>
            <a:r>
              <a:rPr lang="et-EE" sz="3600" dirty="0"/>
              <a:t>, </a:t>
            </a:r>
            <a:r>
              <a:rPr lang="et-EE" sz="3600" dirty="0" smtClean="0"/>
              <a:t>	lingid</a:t>
            </a:r>
            <a:r>
              <a:rPr lang="et-EE" sz="3600" dirty="0"/>
              <a:t>, </a:t>
            </a:r>
            <a:r>
              <a:rPr lang="et-EE" sz="3600" dirty="0" smtClean="0"/>
              <a:t>	pildistamisreeglid vm</a:t>
            </a:r>
            <a:endParaRPr lang="et-EE" sz="3600" dirty="0"/>
          </a:p>
        </p:txBody>
      </p:sp>
    </p:spTree>
    <p:extLst>
      <p:ext uri="{BB962C8B-B14F-4D97-AF65-F5344CB8AC3E}">
        <p14:creationId xmlns:p14="http://schemas.microsoft.com/office/powerpoint/2010/main" val="1875412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Pressiteate vorm IV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	</a:t>
            </a:r>
          </a:p>
          <a:p>
            <a:pPr marL="0" indent="0">
              <a:buNone/>
            </a:pPr>
            <a:r>
              <a:rPr lang="et-EE" dirty="0"/>
              <a:t>	</a:t>
            </a:r>
            <a:r>
              <a:rPr lang="et-EE" sz="3600" dirty="0" smtClean="0"/>
              <a:t>Ajalugu </a:t>
            </a:r>
            <a:r>
              <a:rPr lang="et-EE" sz="3600" dirty="0"/>
              <a:t>või ettevõte </a:t>
            </a:r>
            <a:r>
              <a:rPr lang="et-EE" sz="3600" dirty="0" smtClean="0"/>
              <a:t>taustainfo: </a:t>
            </a:r>
          </a:p>
          <a:p>
            <a:pPr marL="0" indent="0">
              <a:buNone/>
            </a:pPr>
            <a:r>
              <a:rPr lang="et-EE" sz="3600" dirty="0"/>
              <a:t>	m</a:t>
            </a:r>
            <a:r>
              <a:rPr lang="et-EE" sz="3600" dirty="0" smtClean="0"/>
              <a:t>õne lausega ürituse ajalugu </a:t>
            </a:r>
            <a:r>
              <a:rPr lang="et-EE" sz="3600" dirty="0"/>
              <a:t>või </a:t>
            </a:r>
            <a:r>
              <a:rPr lang="et-EE" sz="3600" dirty="0" smtClean="0"/>
              <a:t>	ettevõtte 	põhitegevuste tutvustus. </a:t>
            </a:r>
            <a:endParaRPr lang="et-EE" sz="3600" dirty="0"/>
          </a:p>
        </p:txBody>
      </p:sp>
    </p:spTree>
    <p:extLst>
      <p:ext uri="{BB962C8B-B14F-4D97-AF65-F5344CB8AC3E}">
        <p14:creationId xmlns:p14="http://schemas.microsoft.com/office/powerpoint/2010/main" val="3122117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Pressiteate lõpp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678966"/>
          </a:xfrm>
        </p:spPr>
        <p:txBody>
          <a:bodyPr>
            <a:normAutofit fontScale="70000" lnSpcReduction="20000"/>
          </a:bodyPr>
          <a:lstStyle/>
          <a:p>
            <a:pPr marL="1371600" lvl="3" indent="0">
              <a:buNone/>
            </a:pPr>
            <a:endParaRPr lang="et-EE" dirty="0" smtClean="0"/>
          </a:p>
          <a:p>
            <a:pPr marL="1371600" lvl="3" indent="0">
              <a:buNone/>
            </a:pPr>
            <a:r>
              <a:rPr lang="et-EE" sz="2800" dirty="0" smtClean="0"/>
              <a:t>Esimene (teine) kõneisik:</a:t>
            </a:r>
            <a:r>
              <a:rPr lang="et-EE" sz="2800" dirty="0"/>
              <a:t/>
            </a:r>
            <a:br>
              <a:rPr lang="et-EE" sz="2800" dirty="0"/>
            </a:br>
            <a:r>
              <a:rPr lang="et-EE" sz="2800" dirty="0" smtClean="0"/>
              <a:t>Kalle Karu</a:t>
            </a:r>
          </a:p>
          <a:p>
            <a:pPr marL="1371600" lvl="3" indent="0">
              <a:buNone/>
            </a:pPr>
            <a:r>
              <a:rPr lang="et-EE" sz="2800" dirty="0"/>
              <a:t>a</a:t>
            </a:r>
            <a:r>
              <a:rPr lang="et-EE" sz="2800" dirty="0" smtClean="0"/>
              <a:t>rendusosakonna juht</a:t>
            </a:r>
            <a:r>
              <a:rPr lang="et-EE" sz="2800" dirty="0"/>
              <a:t/>
            </a:r>
            <a:br>
              <a:rPr lang="et-EE" sz="2800" dirty="0"/>
            </a:br>
            <a:r>
              <a:rPr lang="et-EE" sz="2800" dirty="0" smtClean="0"/>
              <a:t>+374 555 6666</a:t>
            </a:r>
            <a:r>
              <a:rPr lang="et-EE" sz="2800" dirty="0"/>
              <a:t/>
            </a:r>
            <a:br>
              <a:rPr lang="et-EE" sz="2800" dirty="0"/>
            </a:br>
            <a:r>
              <a:rPr lang="et-EE" sz="2800" dirty="0" smtClean="0"/>
              <a:t>kallkaru@karu.ee </a:t>
            </a:r>
          </a:p>
          <a:p>
            <a:pPr marL="1371600" lvl="3" indent="0">
              <a:buNone/>
            </a:pPr>
            <a:endParaRPr lang="et-EE" sz="2800" dirty="0"/>
          </a:p>
          <a:p>
            <a:pPr marL="1371600" lvl="3" indent="0">
              <a:buNone/>
            </a:pPr>
            <a:r>
              <a:rPr lang="et-EE" sz="2800" dirty="0"/>
              <a:t>Koostaja:</a:t>
            </a:r>
            <a:br>
              <a:rPr lang="et-EE" sz="2800" dirty="0"/>
            </a:br>
            <a:r>
              <a:rPr lang="et-EE" sz="2800" dirty="0" smtClean="0"/>
              <a:t>Meeli Mõmm</a:t>
            </a:r>
          </a:p>
          <a:p>
            <a:pPr marL="1371600" lvl="3" indent="0">
              <a:buNone/>
            </a:pPr>
            <a:r>
              <a:rPr lang="et-EE" sz="2800" dirty="0" smtClean="0"/>
              <a:t>meemõmm@karu.ee</a:t>
            </a:r>
            <a:endParaRPr lang="et-EE" sz="2800" dirty="0"/>
          </a:p>
          <a:p>
            <a:pPr marL="0" indent="0">
              <a:buNone/>
            </a:pP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47584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 smtClean="0"/>
              <a:t>7 uudiskriteeriumit</a:t>
            </a:r>
            <a:endParaRPr lang="et-E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0586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t-EE" sz="3700" b="1" dirty="0" smtClean="0"/>
              <a:t>		</a:t>
            </a:r>
            <a:r>
              <a:rPr lang="et-EE" sz="7200" b="1" dirty="0" smtClean="0"/>
              <a:t>1. Värskus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t-EE" sz="7200" b="1" dirty="0" smtClean="0"/>
              <a:t>		2.Aktuaalsus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t-EE" sz="7200" b="1" dirty="0" smtClean="0"/>
              <a:t>		3. Konfliktsus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t-EE" sz="7200" b="1" dirty="0" smtClean="0"/>
              <a:t>		4. Prominentsus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t-EE" sz="7200" b="1" dirty="0" smtClean="0"/>
              <a:t>		5. Emotsionaalne </a:t>
            </a:r>
            <a:r>
              <a:rPr lang="et-EE" sz="7200" b="1" dirty="0"/>
              <a:t>ja geograafiline </a:t>
            </a:r>
            <a:r>
              <a:rPr lang="et-EE" sz="7200" b="1" dirty="0" smtClean="0"/>
              <a:t>lähedus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t-EE" sz="7200" b="1" dirty="0" smtClean="0"/>
              <a:t>		6. Mõju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t-EE" sz="7200" b="1" dirty="0" smtClean="0"/>
              <a:t>		7. Erakordsus</a:t>
            </a:r>
            <a:r>
              <a:rPr lang="et-EE" sz="3600" dirty="0"/>
              <a:t/>
            </a:r>
            <a:br>
              <a:rPr lang="et-EE" sz="3600" dirty="0"/>
            </a:br>
            <a:r>
              <a:rPr lang="et-EE" sz="3600" dirty="0" smtClean="0"/>
              <a:t>.</a:t>
            </a:r>
            <a:endParaRPr lang="et-EE" sz="36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25827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 smtClean="0"/>
              <a:t>Värskus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sz="2400" dirty="0" smtClean="0"/>
              <a:t>	Sündmus, mis toimub (toimus) just nüüd</a:t>
            </a:r>
            <a:r>
              <a:rPr lang="et-EE" sz="2400" dirty="0"/>
              <a:t>,</a:t>
            </a:r>
            <a:r>
              <a:rPr lang="et-EE" sz="2400" dirty="0" smtClean="0"/>
              <a:t> </a:t>
            </a:r>
            <a:r>
              <a:rPr lang="et-EE" sz="2400" dirty="0"/>
              <a:t>t</a:t>
            </a:r>
            <a:r>
              <a:rPr lang="et-EE" sz="2400" dirty="0" smtClean="0"/>
              <a:t>avapraktikas 	täna või 	homme. </a:t>
            </a:r>
          </a:p>
          <a:p>
            <a:pPr marL="0" indent="0">
              <a:buNone/>
            </a:pPr>
            <a:r>
              <a:rPr lang="et-EE" sz="2400" i="1" dirty="0" smtClean="0"/>
              <a:t>	</a:t>
            </a:r>
            <a:r>
              <a:rPr lang="et-EE" sz="2400" i="1" dirty="0" err="1" smtClean="0"/>
              <a:t>Online</a:t>
            </a:r>
            <a:r>
              <a:rPr lang="et-EE" sz="2400" dirty="0" smtClean="0"/>
              <a:t>-meedia vähendab uudise säilivusaega 	kohati vaid mõne tunnini.</a:t>
            </a:r>
          </a:p>
          <a:p>
            <a:pPr marL="0" indent="0">
              <a:buNone/>
            </a:pP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32207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 smtClean="0"/>
              <a:t>Aktuaalsus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	</a:t>
            </a:r>
            <a:r>
              <a:rPr lang="et-EE" sz="2800" dirty="0" smtClean="0"/>
              <a:t>Sündmus või fakt, mis on aktuaalne seoses 	meedias samaaegselt laialt 	käsitletavate 	teemadega. </a:t>
            </a:r>
          </a:p>
          <a:p>
            <a:pPr marL="0" indent="0">
              <a:buNone/>
            </a:pPr>
            <a:r>
              <a:rPr lang="et-EE" sz="2800" dirty="0" smtClean="0"/>
              <a:t>	Nt 1. juunil on päevakajaline kõik, mis on 	seotud lastega.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96701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 smtClean="0"/>
              <a:t>Konfliktsus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sz="2000" dirty="0" smtClean="0"/>
              <a:t>	Konflikt tähendab muutust või vastuolu. </a:t>
            </a:r>
          </a:p>
          <a:p>
            <a:pPr marL="0" indent="0">
              <a:buNone/>
            </a:pPr>
            <a:r>
              <a:rPr lang="et-EE" sz="2000" dirty="0"/>
              <a:t>	</a:t>
            </a:r>
            <a:r>
              <a:rPr lang="et-EE" sz="2000" dirty="0" smtClean="0"/>
              <a:t>Enne ei olnud, nüüd on. 	</a:t>
            </a:r>
          </a:p>
          <a:p>
            <a:pPr marL="0" indent="0">
              <a:buNone/>
            </a:pPr>
            <a:r>
              <a:rPr lang="et-EE" sz="2000" dirty="0"/>
              <a:t>	</a:t>
            </a:r>
            <a:r>
              <a:rPr lang="et-EE" sz="2000" dirty="0" smtClean="0"/>
              <a:t>Nemad arvavad ühte, meie arvame teist. </a:t>
            </a:r>
          </a:p>
          <a:p>
            <a:pPr marL="0" indent="0">
              <a:buNone/>
            </a:pPr>
            <a:r>
              <a:rPr lang="et-EE" sz="2000" dirty="0"/>
              <a:t>	</a:t>
            </a:r>
            <a:r>
              <a:rPr lang="et-EE" sz="2000" dirty="0" smtClean="0"/>
              <a:t>Mingil määral 	konfliktsust peaks olema igas uudises.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48857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 smtClean="0"/>
              <a:t>Prominentsus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sz="2000" dirty="0" smtClean="0"/>
              <a:t>Toimunud sündmusega on seotud avaliku elu tegelased. Kui konverentsil esineb maailmakuulus lektor või kui kinnisvarafirma kutsub uue maja müügipäevale esinema mõne tuntud laulja, lisab see kindlasti sündmusele uudisväärtuslikkust. </a:t>
            </a:r>
          </a:p>
          <a:p>
            <a:pPr marL="0" indent="0">
              <a:buNone/>
            </a:pPr>
            <a:endParaRPr lang="et-EE" sz="2000" dirty="0" smtClean="0"/>
          </a:p>
          <a:p>
            <a:pPr marL="0" indent="0">
              <a:buNone/>
            </a:pPr>
            <a:r>
              <a:rPr lang="et-EE" sz="2000" dirty="0" smtClean="0"/>
              <a:t>Tee vahet, kas tegu inimestega, kes on kuulsad, sest nad on kuulsad, või inimestega, kes on tuntud oma tööde ja tegude pärast.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91151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b="1" dirty="0" smtClean="0"/>
              <a:t>Emotsionaalne ja geograafiline lähedus</a:t>
            </a: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sz="2000" dirty="0" smtClean="0"/>
              <a:t>	Inimestele on olulisemad sündmused, mis toimuvad nendele 	tuttavates paikades või tuttavate inimestega. </a:t>
            </a:r>
          </a:p>
          <a:p>
            <a:pPr marL="0" indent="0">
              <a:buNone/>
            </a:pPr>
            <a:endParaRPr lang="et-EE" sz="2000" dirty="0" smtClean="0"/>
          </a:p>
          <a:p>
            <a:pPr marL="0" indent="0">
              <a:buNone/>
            </a:pPr>
            <a:r>
              <a:rPr lang="et-EE" sz="2000" dirty="0" smtClean="0"/>
              <a:t>	Geograafiliselt ja emotsionaalselt lähedaste sündmustega 	suudame rohkem samastuda.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87664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 smtClean="0"/>
              <a:t>Mõju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	</a:t>
            </a:r>
          </a:p>
          <a:p>
            <a:pPr marL="0" indent="0">
              <a:buNone/>
            </a:pPr>
            <a:r>
              <a:rPr lang="et-EE" sz="2000" dirty="0"/>
              <a:t>	</a:t>
            </a:r>
            <a:r>
              <a:rPr lang="et-EE" sz="2000" dirty="0" smtClean="0"/>
              <a:t>Uu</a:t>
            </a:r>
            <a:r>
              <a:rPr lang="et-EE" sz="2400" dirty="0" smtClean="0"/>
              <a:t>disväärtuslik on info, mis mõjutab paljude inimeste 	igapäevaelu ja otsuseid. </a:t>
            </a:r>
          </a:p>
          <a:p>
            <a:pPr marL="0" indent="0">
              <a:buNone/>
            </a:pPr>
            <a:r>
              <a:rPr lang="et-EE" sz="2400" dirty="0" smtClean="0"/>
              <a:t>	Mõju on eelkõige nendel sündmustel, millega inimestel 	tuleb paratamatult kokku puutuda.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94621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sz="5400" dirty="0" smtClean="0"/>
              <a:t>Pressiteade</a:t>
            </a:r>
            <a:endParaRPr lang="et-EE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t-EE" sz="3600" b="1" dirty="0" smtClean="0"/>
              <a:t>	Pressiteade</a:t>
            </a:r>
            <a:r>
              <a:rPr lang="et-EE" sz="3600" dirty="0"/>
              <a:t> on </a:t>
            </a:r>
            <a:r>
              <a:rPr lang="et-EE" sz="3600" dirty="0" smtClean="0"/>
              <a:t>meediakanalitesse</a:t>
            </a:r>
            <a:r>
              <a:rPr lang="et-EE" sz="3600" dirty="0"/>
              <a:t> </a:t>
            </a:r>
            <a:endParaRPr lang="et-EE" sz="3600" dirty="0" smtClean="0"/>
          </a:p>
          <a:p>
            <a:pPr marL="0" indent="0">
              <a:buNone/>
            </a:pPr>
            <a:r>
              <a:rPr lang="et-EE" sz="3600" dirty="0" smtClean="0"/>
              <a:t>	edastatud 	teade</a:t>
            </a:r>
            <a:r>
              <a:rPr lang="et-EE" sz="3600" dirty="0"/>
              <a:t>, mis tavaliselt sisaldab </a:t>
            </a:r>
            <a:r>
              <a:rPr lang="et-EE" sz="3600" dirty="0" smtClean="0"/>
              <a:t>	teate 	</a:t>
            </a:r>
            <a:r>
              <a:rPr lang="et-EE" sz="3600" dirty="0" err="1" smtClean="0"/>
              <a:t>väljastajaga</a:t>
            </a:r>
            <a:r>
              <a:rPr lang="et-EE" sz="3600" dirty="0" smtClean="0"/>
              <a:t> </a:t>
            </a:r>
            <a:r>
              <a:rPr lang="et-EE" sz="3600" dirty="0"/>
              <a:t>seotud </a:t>
            </a:r>
            <a:r>
              <a:rPr lang="et-EE" sz="3600" dirty="0" smtClean="0"/>
              <a:t>uudist</a:t>
            </a:r>
            <a:r>
              <a:rPr lang="et-EE" sz="3600" dirty="0"/>
              <a:t> või </a:t>
            </a:r>
            <a:r>
              <a:rPr lang="et-EE" sz="3600" dirty="0" smtClean="0"/>
              <a:t>	seisukohavõttu.</a:t>
            </a:r>
          </a:p>
          <a:p>
            <a:pPr marL="0" indent="0">
              <a:buNone/>
            </a:pPr>
            <a:endParaRPr lang="et-EE" sz="3600" dirty="0" smtClean="0"/>
          </a:p>
          <a:p>
            <a:pPr marL="0" indent="0">
              <a:buNone/>
            </a:pPr>
            <a:r>
              <a:rPr lang="et-EE" sz="3600" dirty="0" smtClean="0"/>
              <a:t>	Pressiteade on suhtekorralduse, mitte 	ajakirjanduse žanr.</a:t>
            </a:r>
            <a:endParaRPr lang="et-EE" sz="3600" dirty="0"/>
          </a:p>
        </p:txBody>
      </p:sp>
    </p:spTree>
    <p:extLst>
      <p:ext uri="{BB962C8B-B14F-4D97-AF65-F5344CB8AC3E}">
        <p14:creationId xmlns:p14="http://schemas.microsoft.com/office/powerpoint/2010/main" val="339294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 smtClean="0"/>
              <a:t>Erakordsus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sz="2400" dirty="0" smtClean="0"/>
              <a:t>	Erakordsed on need asjad, mida tavaliselt ei juhtu. </a:t>
            </a:r>
          </a:p>
          <a:p>
            <a:pPr marL="0" indent="0">
              <a:buNone/>
            </a:pPr>
            <a:endParaRPr lang="et-EE" sz="2400" dirty="0" smtClean="0"/>
          </a:p>
          <a:p>
            <a:pPr marL="0" indent="0">
              <a:buNone/>
            </a:pPr>
            <a:r>
              <a:rPr lang="et-EE" sz="2400" dirty="0"/>
              <a:t>	</a:t>
            </a:r>
            <a:r>
              <a:rPr lang="et-EE" sz="2400" dirty="0" smtClean="0"/>
              <a:t>Erakordsust vaata seoses valdkonnaga, millest kirjutad.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983237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Pressiteate eesmärk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t-EE" dirty="0" smtClean="0"/>
              <a:t>	</a:t>
            </a:r>
          </a:p>
          <a:p>
            <a:pPr marL="0" indent="0" algn="ctr">
              <a:buNone/>
            </a:pPr>
            <a:r>
              <a:rPr lang="et-EE" sz="3600" dirty="0" smtClean="0"/>
              <a:t>on saada ajakirjanduslikuks algmaterjaliks. </a:t>
            </a:r>
          </a:p>
          <a:p>
            <a:pPr marL="0" indent="0">
              <a:buNone/>
            </a:pPr>
            <a:endParaRPr lang="et-EE" sz="3600" dirty="0" smtClean="0"/>
          </a:p>
          <a:p>
            <a:pPr marL="0" indent="0">
              <a:buNone/>
            </a:pPr>
            <a:r>
              <a:rPr lang="et-EE" sz="2200" dirty="0" smtClean="0"/>
              <a:t>Seega vajalik äratada </a:t>
            </a:r>
            <a:r>
              <a:rPr lang="et-EE" sz="2200" dirty="0"/>
              <a:t>ajakirjanikes </a:t>
            </a:r>
            <a:r>
              <a:rPr lang="et-EE" sz="2200" dirty="0" smtClean="0"/>
              <a:t>huvi -  sisaldagu </a:t>
            </a:r>
            <a:r>
              <a:rPr lang="et-EE" sz="2200" dirty="0"/>
              <a:t>midagi uudislikku, mille kajastamisest meedia oleks </a:t>
            </a:r>
            <a:r>
              <a:rPr lang="et-EE" sz="2200" dirty="0" smtClean="0"/>
              <a:t>huvitatud: </a:t>
            </a:r>
          </a:p>
          <a:p>
            <a:pPr lvl="1"/>
            <a:r>
              <a:rPr lang="et-EE" sz="2200" dirty="0" smtClean="0"/>
              <a:t>nt </a:t>
            </a:r>
            <a:r>
              <a:rPr lang="et-EE" sz="2200" dirty="0"/>
              <a:t>teade mingi ürituse toimumisest, </a:t>
            </a:r>
            <a:r>
              <a:rPr lang="et-EE" sz="2200" dirty="0" smtClean="0"/>
              <a:t>uudsest teenusest või tootest, raamatu </a:t>
            </a:r>
            <a:r>
              <a:rPr lang="et-EE" sz="2200" dirty="0"/>
              <a:t>ilmumisest, saavutusest või </a:t>
            </a:r>
            <a:r>
              <a:rPr lang="et-EE" sz="2200" dirty="0" smtClean="0"/>
              <a:t>auhinnast; </a:t>
            </a:r>
          </a:p>
          <a:p>
            <a:pPr lvl="1"/>
            <a:r>
              <a:rPr lang="et-EE" sz="2200" dirty="0" smtClean="0"/>
              <a:t>jätk </a:t>
            </a:r>
            <a:r>
              <a:rPr lang="et-EE" sz="2200" dirty="0"/>
              <a:t>juba ajakirjanduses käsitletud </a:t>
            </a:r>
            <a:r>
              <a:rPr lang="et-EE" sz="2200" dirty="0" smtClean="0"/>
              <a:t>teemale, nt vastus </a:t>
            </a:r>
            <a:r>
              <a:rPr lang="et-EE" sz="2200" dirty="0"/>
              <a:t>kellegi avalikule </a:t>
            </a:r>
            <a:r>
              <a:rPr lang="et-EE" sz="2200" dirty="0" smtClean="0"/>
              <a:t>sõnavõtule või juba ilmunud artikli tõepära kahtluse alla seadmine.</a:t>
            </a:r>
          </a:p>
        </p:txBody>
      </p:sp>
    </p:spTree>
    <p:extLst>
      <p:ext uri="{BB962C8B-B14F-4D97-AF65-F5344CB8AC3E}">
        <p14:creationId xmlns:p14="http://schemas.microsoft.com/office/powerpoint/2010/main" val="3702641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Pressiteate eesmärk: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endParaRPr lang="et-EE" sz="3200" dirty="0" smtClean="0"/>
          </a:p>
          <a:p>
            <a:pPr marL="457200" lvl="1" indent="0">
              <a:buNone/>
            </a:pPr>
            <a:endParaRPr lang="et-EE" sz="3200" dirty="0"/>
          </a:p>
          <a:p>
            <a:pPr marL="457200" lvl="1" indent="0">
              <a:buNone/>
            </a:pPr>
            <a:r>
              <a:rPr lang="et-EE" sz="3200" dirty="0" smtClean="0"/>
              <a:t>edastada fakte edaspidiseks tarvitamiseks meediakanaleis,</a:t>
            </a:r>
          </a:p>
          <a:p>
            <a:pPr marL="457200" lvl="1" indent="0">
              <a:buNone/>
            </a:pPr>
            <a:r>
              <a:rPr lang="et-EE" sz="3200" dirty="0" smtClean="0"/>
              <a:t> mitte kujundada lugeja emotsioone ega hoiakuid.</a:t>
            </a:r>
          </a:p>
          <a:p>
            <a:pPr marL="457200" lvl="1" indent="0">
              <a:buNone/>
            </a:pPr>
            <a:endParaRPr lang="et-EE" dirty="0" smtClean="0"/>
          </a:p>
          <a:p>
            <a:pPr marL="457200" lvl="1" indent="0">
              <a:buNone/>
            </a:pPr>
            <a:r>
              <a:rPr lang="et-EE" sz="2800" dirty="0" smtClean="0"/>
              <a:t>Saatjale oluline</a:t>
            </a:r>
            <a:r>
              <a:rPr lang="et-EE" sz="2800" dirty="0"/>
              <a:t>, et pressiteade leviks soovitud kanalites </a:t>
            </a:r>
            <a:r>
              <a:rPr lang="et-EE" sz="2800" dirty="0" smtClean="0"/>
              <a:t>võimalikult</a:t>
            </a:r>
          </a:p>
          <a:p>
            <a:pPr marL="457200" lvl="1" indent="0">
              <a:buNone/>
            </a:pPr>
            <a:r>
              <a:rPr lang="et-EE" sz="2800" dirty="0" smtClean="0"/>
              <a:t> </a:t>
            </a:r>
            <a:r>
              <a:rPr lang="et-EE" sz="2800" dirty="0"/>
              <a:t>laialt ning selles sisalduvat infot edastataks võimalikult </a:t>
            </a:r>
            <a:r>
              <a:rPr lang="et-EE" sz="2800" dirty="0" smtClean="0"/>
              <a:t>algsel kujul.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	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40291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Pressiteate stiil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/>
              <a:t>	</a:t>
            </a:r>
            <a:r>
              <a:rPr lang="et-EE" sz="2800" dirty="0" smtClean="0"/>
              <a:t>Et oleks kergesti kasutatav, peab 	pressiteade 	olema kirjutatud nagu  	uudis:</a:t>
            </a:r>
          </a:p>
          <a:p>
            <a:pPr marL="0" indent="0">
              <a:buNone/>
            </a:pPr>
            <a:r>
              <a:rPr lang="et-EE" sz="2800" dirty="0" smtClean="0"/>
              <a:t>	ei sobi emotsionaalsed väljendid 	ega 	epiteedid.</a:t>
            </a:r>
          </a:p>
          <a:p>
            <a:endParaRPr lang="et-EE" sz="3600" dirty="0"/>
          </a:p>
        </p:txBody>
      </p:sp>
    </p:spTree>
    <p:extLst>
      <p:ext uri="{BB962C8B-B14F-4D97-AF65-F5344CB8AC3E}">
        <p14:creationId xmlns:p14="http://schemas.microsoft.com/office/powerpoint/2010/main" val="557976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Pressiteate algus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		</a:t>
            </a:r>
            <a:r>
              <a:rPr lang="et-EE" sz="3200" b="1" dirty="0" smtClean="0"/>
              <a:t>Karu OÜ</a:t>
            </a:r>
          </a:p>
          <a:p>
            <a:pPr marL="0" indent="0">
              <a:buNone/>
            </a:pPr>
            <a:r>
              <a:rPr lang="et-EE" sz="3200" b="1" dirty="0" smtClean="0"/>
              <a:t>		PRESSITEADE</a:t>
            </a:r>
          </a:p>
          <a:p>
            <a:pPr marL="0" indent="0">
              <a:buNone/>
            </a:pPr>
            <a:r>
              <a:rPr lang="et-EE" sz="3200" b="1" dirty="0" smtClean="0"/>
              <a:t>		20.03.2020</a:t>
            </a:r>
          </a:p>
          <a:p>
            <a:pPr marL="0" indent="0">
              <a:buNone/>
            </a:pPr>
            <a:endParaRPr lang="et-EE" sz="3200" b="1" dirty="0" smtClean="0"/>
          </a:p>
          <a:p>
            <a:pPr marL="0" indent="0">
              <a:buNone/>
            </a:pPr>
            <a:r>
              <a:rPr lang="et-EE" sz="3200" b="1" dirty="0"/>
              <a:t>	</a:t>
            </a:r>
            <a:r>
              <a:rPr lang="et-EE" sz="3200" b="1" dirty="0" smtClean="0"/>
              <a:t>						Pealkiri</a:t>
            </a:r>
            <a:endParaRPr lang="et-EE" sz="3200" b="1" dirty="0"/>
          </a:p>
        </p:txBody>
      </p:sp>
    </p:spTree>
    <p:extLst>
      <p:ext uri="{BB962C8B-B14F-4D97-AF65-F5344CB8AC3E}">
        <p14:creationId xmlns:p14="http://schemas.microsoft.com/office/powerpoint/2010/main" val="1150138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Pressiteate vorm 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/>
              <a:t>	</a:t>
            </a:r>
            <a:r>
              <a:rPr lang="et-EE" sz="2600" dirty="0" smtClean="0"/>
              <a:t>Juhtlõik ehk </a:t>
            </a:r>
            <a:r>
              <a:rPr lang="et-EE" sz="2600" dirty="0" err="1" smtClean="0"/>
              <a:t>liid</a:t>
            </a:r>
            <a:r>
              <a:rPr lang="et-EE" sz="2600" dirty="0" smtClean="0"/>
              <a:t> </a:t>
            </a:r>
            <a:r>
              <a:rPr lang="et-EE" sz="2600" dirty="0"/>
              <a:t>peaks vastama </a:t>
            </a:r>
            <a:r>
              <a:rPr lang="et-EE" sz="2600" dirty="0" smtClean="0"/>
              <a:t>uudise 	ülesehituse 	põhiküsimustele (ingliskeelne 5 W)</a:t>
            </a:r>
          </a:p>
          <a:p>
            <a:pPr marL="0" indent="0">
              <a:buNone/>
            </a:pPr>
            <a:endParaRPr lang="et-EE" dirty="0"/>
          </a:p>
          <a:p>
            <a:pPr marL="0" indent="0" algn="ctr">
              <a:buNone/>
            </a:pPr>
            <a:r>
              <a:rPr lang="et-EE" dirty="0" smtClean="0"/>
              <a:t>	 </a:t>
            </a:r>
            <a:r>
              <a:rPr lang="et-EE" sz="4000" dirty="0" smtClean="0">
                <a:solidFill>
                  <a:srgbClr val="FF0000"/>
                </a:solidFill>
              </a:rPr>
              <a:t>KES, KUS, MILLAL, MIDA, MIKS</a:t>
            </a:r>
          </a:p>
          <a:p>
            <a:pPr marL="0" indent="0" algn="ctr">
              <a:buNone/>
            </a:pPr>
            <a:r>
              <a:rPr lang="et-EE" sz="3200" dirty="0" smtClean="0"/>
              <a:t>	</a:t>
            </a:r>
            <a:r>
              <a:rPr lang="et-EE" sz="3200" dirty="0" smtClean="0"/>
              <a:t>Liid: paksus </a:t>
            </a:r>
            <a:r>
              <a:rPr lang="et-EE" sz="3200" dirty="0" smtClean="0"/>
              <a:t>kirjas ja tavaliselt </a:t>
            </a:r>
            <a:r>
              <a:rPr lang="et-EE" sz="3200" dirty="0" smtClean="0"/>
              <a:t>üks </a:t>
            </a:r>
            <a:r>
              <a:rPr lang="et-EE" sz="3200" smtClean="0"/>
              <a:t>kuni kolm  lauset</a:t>
            </a: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1762934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Pressiteate vorm II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t-EE" dirty="0"/>
              <a:t>	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	</a:t>
            </a:r>
            <a:r>
              <a:rPr lang="et-EE" sz="3600" dirty="0" smtClean="0"/>
              <a:t>Üks või mitu seletavat tekstilõiku:</a:t>
            </a:r>
          </a:p>
          <a:p>
            <a:pPr marL="0" indent="0">
              <a:buNone/>
            </a:pPr>
            <a:r>
              <a:rPr lang="et-EE" sz="3600" dirty="0" smtClean="0"/>
              <a:t>	seletavad </a:t>
            </a:r>
            <a:r>
              <a:rPr lang="et-EE" sz="3600" dirty="0"/>
              <a:t>lahti </a:t>
            </a:r>
            <a:r>
              <a:rPr lang="et-EE" sz="3600" dirty="0" smtClean="0"/>
              <a:t>juhtlõigus </a:t>
            </a:r>
            <a:r>
              <a:rPr lang="et-EE" sz="3600" dirty="0"/>
              <a:t>esitatud info, </a:t>
            </a:r>
            <a:r>
              <a:rPr lang="et-EE" sz="3600" dirty="0" smtClean="0"/>
              <a:t>	täpsustavad </a:t>
            </a:r>
            <a:r>
              <a:rPr lang="et-EE" sz="3600" dirty="0"/>
              <a:t>ja </a:t>
            </a:r>
            <a:r>
              <a:rPr lang="et-EE" sz="3600" dirty="0" smtClean="0"/>
              <a:t>laiendavad seda</a:t>
            </a:r>
            <a:r>
              <a:rPr lang="et-EE" sz="3600" dirty="0"/>
              <a:t>. </a:t>
            </a:r>
            <a:endParaRPr lang="et-EE" sz="3600" dirty="0" smtClean="0"/>
          </a:p>
          <a:p>
            <a:pPr marL="0" indent="0">
              <a:buNone/>
            </a:pPr>
            <a:endParaRPr lang="et-EE" sz="3600" dirty="0"/>
          </a:p>
          <a:p>
            <a:pPr marL="0" indent="0">
              <a:buNone/>
            </a:pPr>
            <a:r>
              <a:rPr lang="et-EE" sz="3600" dirty="0" smtClean="0"/>
              <a:t>	Lühidalt kirjeldatud </a:t>
            </a:r>
            <a:r>
              <a:rPr lang="et-EE" sz="3600" dirty="0"/>
              <a:t>o</a:t>
            </a:r>
            <a:r>
              <a:rPr lang="et-EE" sz="3600" dirty="0" smtClean="0"/>
              <a:t>luline info</a:t>
            </a:r>
            <a:endParaRPr lang="et-EE" sz="3600" dirty="0"/>
          </a:p>
        </p:txBody>
      </p:sp>
    </p:spTree>
    <p:extLst>
      <p:ext uri="{BB962C8B-B14F-4D97-AF65-F5344CB8AC3E}">
        <p14:creationId xmlns:p14="http://schemas.microsoft.com/office/powerpoint/2010/main" val="2678971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Pressiteate vorm III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7112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dirty="0" smtClean="0"/>
              <a:t>	 </a:t>
            </a:r>
            <a:r>
              <a:rPr lang="et-EE" sz="2000" dirty="0" smtClean="0"/>
              <a:t>Üks või kaks tsitaati </a:t>
            </a:r>
            <a:r>
              <a:rPr lang="et-EE" sz="2000" dirty="0"/>
              <a:t>konkreetse infoga seotud kõneisikult. </a:t>
            </a:r>
          </a:p>
          <a:p>
            <a:pPr marL="0" indent="0">
              <a:buNone/>
            </a:pPr>
            <a:endParaRPr lang="et-EE" sz="2000" dirty="0" smtClean="0"/>
          </a:p>
          <a:p>
            <a:pPr marL="0" indent="0">
              <a:buNone/>
            </a:pPr>
            <a:r>
              <a:rPr lang="et-EE" sz="2000" dirty="0" smtClean="0"/>
              <a:t>	Väljendab </a:t>
            </a:r>
            <a:r>
              <a:rPr lang="et-EE" sz="2000" dirty="0"/>
              <a:t>organisatsiooni </a:t>
            </a:r>
            <a:r>
              <a:rPr lang="et-EE" sz="2000" dirty="0" smtClean="0"/>
              <a:t>seisukohta </a:t>
            </a:r>
            <a:r>
              <a:rPr lang="et-EE" sz="2000" dirty="0"/>
              <a:t>käsitletava teema </a:t>
            </a:r>
            <a:r>
              <a:rPr lang="et-EE" sz="2000" dirty="0" smtClean="0"/>
              <a:t>kohta </a:t>
            </a:r>
            <a:r>
              <a:rPr lang="et-EE" sz="2000" dirty="0"/>
              <a:t>ja </a:t>
            </a:r>
            <a:r>
              <a:rPr lang="et-EE" sz="2000" dirty="0" smtClean="0"/>
              <a:t>	tulevikuprognoose. Tsitaadi kaudu saab väljendada ka 	emotsiooni ja hinnangut </a:t>
            </a:r>
          </a:p>
          <a:p>
            <a:pPr marL="0" indent="0">
              <a:buNone/>
            </a:pPr>
            <a:endParaRPr lang="et-EE" sz="2000" dirty="0" smtClean="0"/>
          </a:p>
          <a:p>
            <a:pPr marL="0" indent="0">
              <a:buNone/>
            </a:pPr>
            <a:r>
              <a:rPr lang="et-EE" sz="2000" dirty="0"/>
              <a:t>	</a:t>
            </a:r>
            <a:r>
              <a:rPr lang="et-EE" sz="2000" dirty="0" smtClean="0"/>
              <a:t>Umbes </a:t>
            </a:r>
            <a:r>
              <a:rPr lang="et-EE" sz="2000" dirty="0"/>
              <a:t>2-3 lauset </a:t>
            </a:r>
            <a:r>
              <a:rPr lang="et-EE" sz="2000" dirty="0" smtClean="0"/>
              <a:t>pikk</a:t>
            </a:r>
          </a:p>
          <a:p>
            <a:pPr marL="0" indent="0">
              <a:buNone/>
            </a:pPr>
            <a:r>
              <a:rPr lang="et-EE" sz="2000" dirty="0"/>
              <a:t>	K</a:t>
            </a:r>
            <a:r>
              <a:rPr lang="et-EE" sz="2000" dirty="0" smtClean="0"/>
              <a:t>irjutatud </a:t>
            </a:r>
            <a:r>
              <a:rPr lang="et-EE" sz="2000" dirty="0"/>
              <a:t>lihtsas </a:t>
            </a:r>
            <a:r>
              <a:rPr lang="et-EE" sz="2000" dirty="0" smtClean="0"/>
              <a:t>keeles, kui tsitaat liiga keeruline, siis tuleb seda 	lihtsustatult refereerida.  </a:t>
            </a:r>
          </a:p>
          <a:p>
            <a:pPr marL="0" indent="0">
              <a:buNone/>
            </a:pPr>
            <a:r>
              <a:rPr lang="et-EE" sz="2000" dirty="0" smtClean="0"/>
              <a:t>	</a:t>
            </a:r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2287270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189</TotalTime>
  <Words>683</Words>
  <Application>Microsoft Office PowerPoint</Application>
  <PresentationFormat>Widescreen</PresentationFormat>
  <Paragraphs>114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Wingdings 3</vt:lpstr>
      <vt:lpstr>Ion Boardroom</vt:lpstr>
      <vt:lpstr>Pressiteade</vt:lpstr>
      <vt:lpstr>Pressiteade</vt:lpstr>
      <vt:lpstr>Pressiteate eesmärk</vt:lpstr>
      <vt:lpstr>Pressiteate eesmärk:</vt:lpstr>
      <vt:lpstr>Pressiteate stiil</vt:lpstr>
      <vt:lpstr>Pressiteate algus</vt:lpstr>
      <vt:lpstr>Pressiteate vorm I</vt:lpstr>
      <vt:lpstr>Pressiteate vorm II</vt:lpstr>
      <vt:lpstr>Pressiteate vorm III</vt:lpstr>
      <vt:lpstr>Pressiteate vorm IV</vt:lpstr>
      <vt:lpstr>Pressiteate vorm IV</vt:lpstr>
      <vt:lpstr>Pressiteate lõpp</vt:lpstr>
      <vt:lpstr>7 uudiskriteeriumit</vt:lpstr>
      <vt:lpstr>Värskus</vt:lpstr>
      <vt:lpstr>Aktuaalsus</vt:lpstr>
      <vt:lpstr>Konfliktsus</vt:lpstr>
      <vt:lpstr>Prominentsus</vt:lpstr>
      <vt:lpstr>Emotsionaalne ja geograafiline lähedus </vt:lpstr>
      <vt:lpstr>Mõju</vt:lpstr>
      <vt:lpstr>Erakordsus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Pressiteade</dc:title>
  <dc:creator>kisti</dc:creator>
  <cp:lastModifiedBy>kristina</cp:lastModifiedBy>
  <cp:revision>59</cp:revision>
  <dcterms:created xsi:type="dcterms:W3CDTF">2017-09-14T05:05:27Z</dcterms:created>
  <dcterms:modified xsi:type="dcterms:W3CDTF">2020-03-17T09:17:12Z</dcterms:modified>
</cp:coreProperties>
</file>